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
  </p:notesMasterIdLst>
  <p:sldIdLst>
    <p:sldId id="256" r:id="rId2"/>
    <p:sldId id="257" r:id="rId3"/>
    <p:sldId id="261" r:id="rId4"/>
    <p:sldId id="262" r:id="rId5"/>
    <p:sldId id="267" r:id="rId6"/>
    <p:sldId id="266" r:id="rId7"/>
    <p:sldId id="264" r:id="rId8"/>
    <p:sldId id="268" r:id="rId9"/>
    <p:sldId id="269" r:id="rId10"/>
    <p:sldId id="260" r:id="rId11"/>
    <p:sldId id="265" r:id="rId12"/>
    <p:sldId id="263"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9" d="100"/>
          <a:sy n="79" d="100"/>
        </p:scale>
        <p:origin x="72" y="2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446FD4-8B9E-484E-8EF0-1F9AB84EC884}" type="datetimeFigureOut">
              <a:rPr lang="en-US" smtClean="0"/>
              <a:t>6/9/2024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593903-2D94-4723-84F8-FF1E974A7786}" type="slidenum">
              <a:rPr lang="en-US" smtClean="0"/>
              <a:t>‹#›</a:t>
            </a:fld>
            <a:endParaRPr lang="en-US"/>
          </a:p>
        </p:txBody>
      </p:sp>
    </p:spTree>
    <p:extLst>
      <p:ext uri="{BB962C8B-B14F-4D97-AF65-F5344CB8AC3E}">
        <p14:creationId xmlns:p14="http://schemas.microsoft.com/office/powerpoint/2010/main" val="1275000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youtube.com/watch?v=31PbCTS4Sq4"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sourced the Microsoft “When everybody plays, we all win” video from the following YouTube page: https://www.youtube.com/watch?v=CncTUQgRr8k</a:t>
            </a:r>
          </a:p>
        </p:txBody>
      </p:sp>
      <p:sp>
        <p:nvSpPr>
          <p:cNvPr id="4" name="Slide Number Placeholder 3"/>
          <p:cNvSpPr>
            <a:spLocks noGrp="1"/>
          </p:cNvSpPr>
          <p:nvPr>
            <p:ph type="sldNum" sz="quarter" idx="5"/>
          </p:nvPr>
        </p:nvSpPr>
        <p:spPr/>
        <p:txBody>
          <a:bodyPr/>
          <a:lstStyle/>
          <a:p>
            <a:fld id="{92593903-2D94-4723-84F8-FF1E974A7786}" type="slidenum">
              <a:rPr lang="en-US" smtClean="0"/>
              <a:t>2</a:t>
            </a:fld>
            <a:endParaRPr lang="en-US"/>
          </a:p>
        </p:txBody>
      </p:sp>
    </p:spTree>
    <p:extLst>
      <p:ext uri="{BB962C8B-B14F-4D97-AF65-F5344CB8AC3E}">
        <p14:creationId xmlns:p14="http://schemas.microsoft.com/office/powerpoint/2010/main" val="3051747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more in-depth video on how </a:t>
            </a:r>
            <a:r>
              <a:rPr lang="en-US" dirty="0" err="1"/>
              <a:t>Senua</a:t>
            </a:r>
            <a:r>
              <a:rPr lang="en-US" dirty="0"/>
              <a:t> </a:t>
            </a:r>
            <a:r>
              <a:rPr lang="en-US" dirty="0" err="1"/>
              <a:t>Hellsblade</a:t>
            </a:r>
            <a:r>
              <a:rPr lang="en-US" dirty="0"/>
              <a:t> shows Psychosis can be viewed at https://www.youtube.com/watch?v=31PbCTS4Sq4</a:t>
            </a:r>
          </a:p>
          <a:p>
            <a:r>
              <a:rPr lang="en-US" dirty="0" err="1">
                <a:hlinkClick r:id="rId3"/>
              </a:rPr>
              <a:t>Hellblade</a:t>
            </a:r>
            <a:r>
              <a:rPr lang="en-US" dirty="0">
                <a:hlinkClick r:id="rId3"/>
              </a:rPr>
              <a:t>: </a:t>
            </a:r>
            <a:r>
              <a:rPr lang="en-US" dirty="0" err="1">
                <a:hlinkClick r:id="rId3"/>
              </a:rPr>
              <a:t>Senua's</a:t>
            </a:r>
            <a:r>
              <a:rPr lang="en-US" dirty="0">
                <a:hlinkClick r:id="rId3"/>
              </a:rPr>
              <a:t> Psychosis | Mental Health Feature (youtube.com)</a:t>
            </a:r>
            <a:endParaRPr lang="en-US" dirty="0"/>
          </a:p>
        </p:txBody>
      </p:sp>
      <p:sp>
        <p:nvSpPr>
          <p:cNvPr id="4" name="Slide Number Placeholder 3"/>
          <p:cNvSpPr>
            <a:spLocks noGrp="1"/>
          </p:cNvSpPr>
          <p:nvPr>
            <p:ph type="sldNum" sz="quarter" idx="5"/>
          </p:nvPr>
        </p:nvSpPr>
        <p:spPr/>
        <p:txBody>
          <a:bodyPr/>
          <a:lstStyle/>
          <a:p>
            <a:fld id="{92593903-2D94-4723-84F8-FF1E974A7786}" type="slidenum">
              <a:rPr lang="en-US" smtClean="0"/>
              <a:t>11</a:t>
            </a:fld>
            <a:endParaRPr lang="en-US"/>
          </a:p>
        </p:txBody>
      </p:sp>
    </p:spTree>
    <p:extLst>
      <p:ext uri="{BB962C8B-B14F-4D97-AF65-F5344CB8AC3E}">
        <p14:creationId xmlns:p14="http://schemas.microsoft.com/office/powerpoint/2010/main" val="1829323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265460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666759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767462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92E9E-D070-4D89-96A6-CDA455525080}"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47867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92E9E-D070-4D89-96A6-CDA455525080}"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840180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492E9E-D070-4D89-96A6-CDA455525080}"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3284608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492E9E-D070-4D89-96A6-CDA455525080}" type="datetimeFigureOut">
              <a:rPr lang="en-US" smtClean="0"/>
              <a:t>6/9/2024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32676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492E9E-D070-4D89-96A6-CDA455525080}" type="datetimeFigureOut">
              <a:rPr lang="en-US" smtClean="0"/>
              <a:t>6/9/2024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294934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92E9E-D070-4D89-96A6-CDA455525080}" type="datetimeFigureOut">
              <a:rPr lang="en-US" smtClean="0"/>
              <a:t>6/9/2024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586867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92E9E-D070-4D89-96A6-CDA455525080}"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1778788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92E9E-D070-4D89-96A6-CDA455525080}"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B61272-3F10-4865-895B-921BBCB3A475}" type="slidenum">
              <a:rPr lang="en-US" smtClean="0"/>
              <a:t>‹#›</a:t>
            </a:fld>
            <a:endParaRPr lang="en-US"/>
          </a:p>
        </p:txBody>
      </p:sp>
    </p:spTree>
    <p:extLst>
      <p:ext uri="{BB962C8B-B14F-4D97-AF65-F5344CB8AC3E}">
        <p14:creationId xmlns:p14="http://schemas.microsoft.com/office/powerpoint/2010/main" val="3545057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AD492E9E-D070-4D89-96A6-CDA455525080}" type="datetimeFigureOut">
              <a:rPr lang="en-US" smtClean="0"/>
              <a:t>6/9/2024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CCB61272-3F10-4865-895B-921BBCB3A475}" type="slidenum">
              <a:rPr lang="en-US" smtClean="0"/>
              <a:t>‹#›</a:t>
            </a:fld>
            <a:endParaRPr lang="en-US"/>
          </a:p>
        </p:txBody>
      </p:sp>
    </p:spTree>
    <p:extLst>
      <p:ext uri="{BB962C8B-B14F-4D97-AF65-F5344CB8AC3E}">
        <p14:creationId xmlns:p14="http://schemas.microsoft.com/office/powerpoint/2010/main" val="9201478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46mnjBFn-jE?feature=oembed" TargetMode="Externa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8" Type="http://schemas.openxmlformats.org/officeDocument/2006/relationships/hyperlink" Target="https://www.youtube.com/watch?v=qqNuOjQUZ88" TargetMode="External"/><Relationship Id="rId3" Type="http://schemas.openxmlformats.org/officeDocument/2006/relationships/hyperlink" Target="https://www.meeplelikeus.co.uk/" TargetMode="External"/><Relationship Id="rId7" Type="http://schemas.openxmlformats.org/officeDocument/2006/relationships/hyperlink" Target="https://www.youtube.com/watch?v=f9UVGNOqVdI" TargetMode="External"/><Relationship Id="rId2" Type="http://schemas.openxmlformats.org/officeDocument/2006/relationships/hyperlink" Target="https://caniplaythat.com/" TargetMode="External"/><Relationship Id="rId1" Type="http://schemas.openxmlformats.org/officeDocument/2006/relationships/slideLayout" Target="../slideLayouts/slideLayout2.xml"/><Relationship Id="rId6" Type="http://schemas.openxmlformats.org/officeDocument/2006/relationships/hyperlink" Target="https://www.youtube.com/watch?v=NInNVEHj_G4&amp;list=PLc38fcMFcV_vvWOhMDriBlVocTZ8mKQzR" TargetMode="External"/><Relationship Id="rId5" Type="http://schemas.openxmlformats.org/officeDocument/2006/relationships/hyperlink" Target="https://www.youtube.com/watch?v=9fcK19CAjWM" TargetMode="External"/><Relationship Id="rId10" Type="http://schemas.openxmlformats.org/officeDocument/2006/relationships/image" Target="../media/image17.jpeg"/><Relationship Id="rId4" Type="http://schemas.openxmlformats.org/officeDocument/2006/relationships/hyperlink" Target="https://corgidev.com/a11y.html" TargetMode="External"/><Relationship Id="rId9" Type="http://schemas.openxmlformats.org/officeDocument/2006/relationships/hyperlink" Target="https://www.youtube.com/watch?v=s83PiNLZ4Mo"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video" Target="https://www.youtube.com/embed/CncTUQgRr8k?feature=oembed" TargetMode="Externa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https://www.youtube.com/embed/LINKh60I8CY?feature=oembed" TargetMode="External"/><Relationship Id="rId1" Type="http://schemas.openxmlformats.org/officeDocument/2006/relationships/video" Target="https://www.youtube.com/embed/GHN5v3NJ9ko?feature=oembed" TargetMode="External"/><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E58AFB-9538-1A3E-C03B-D5FE00A53BAD}"/>
              </a:ext>
            </a:extLst>
          </p:cNvPr>
          <p:cNvSpPr>
            <a:spLocks noGrp="1"/>
          </p:cNvSpPr>
          <p:nvPr>
            <p:ph type="ctrTitle"/>
          </p:nvPr>
        </p:nvSpPr>
        <p:spPr>
          <a:xfrm>
            <a:off x="838200" y="451381"/>
            <a:ext cx="10512552" cy="4066540"/>
          </a:xfrm>
        </p:spPr>
        <p:txBody>
          <a:bodyPr anchor="b">
            <a:normAutofit/>
          </a:bodyPr>
          <a:lstStyle/>
          <a:p>
            <a:pPr algn="l"/>
            <a:r>
              <a:rPr lang="en-US" sz="6600">
                <a:latin typeface="Consolas" panose="020B0609020204030204" pitchFamily="49" charset="0"/>
              </a:rPr>
              <a:t>From Keyboards to Dice</a:t>
            </a:r>
          </a:p>
        </p:txBody>
      </p:sp>
      <p:sp>
        <p:nvSpPr>
          <p:cNvPr id="3" name="Subtitle 2">
            <a:extLst>
              <a:ext uri="{FF2B5EF4-FFF2-40B4-BE49-F238E27FC236}">
                <a16:creationId xmlns:a16="http://schemas.microsoft.com/office/drawing/2014/main" id="{0EE60FE4-0ADE-F1A2-CA12-0518B6841A52}"/>
              </a:ext>
            </a:extLst>
          </p:cNvPr>
          <p:cNvSpPr>
            <a:spLocks noGrp="1"/>
          </p:cNvSpPr>
          <p:nvPr>
            <p:ph type="subTitle" idx="1"/>
          </p:nvPr>
        </p:nvSpPr>
        <p:spPr>
          <a:xfrm>
            <a:off x="838199" y="4983276"/>
            <a:ext cx="10512552" cy="1126680"/>
          </a:xfrm>
        </p:spPr>
        <p:txBody>
          <a:bodyPr>
            <a:normAutofit/>
          </a:bodyPr>
          <a:lstStyle/>
          <a:p>
            <a:pPr algn="l"/>
            <a:r>
              <a:rPr lang="en-US">
                <a:latin typeface="Consolas" panose="020B0609020204030204" pitchFamily="49" charset="0"/>
              </a:rPr>
              <a:t>Accessibility in All Gaming Experiences</a:t>
            </a: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n 8 bit style knight in armor with a shield and sword.">
            <a:extLst>
              <a:ext uri="{FF2B5EF4-FFF2-40B4-BE49-F238E27FC236}">
                <a16:creationId xmlns:a16="http://schemas.microsoft.com/office/drawing/2014/main" id="{2B08E682-A97A-2FC7-7890-8B808C30C4F2}"/>
              </a:ext>
            </a:extLst>
          </p:cNvPr>
          <p:cNvPicPr>
            <a:picLocks noChangeAspect="1"/>
          </p:cNvPicPr>
          <p:nvPr/>
        </p:nvPicPr>
        <p:blipFill>
          <a:blip r:embed="rId2"/>
          <a:stretch>
            <a:fillRect/>
          </a:stretch>
        </p:blipFill>
        <p:spPr>
          <a:xfrm>
            <a:off x="94220" y="5363131"/>
            <a:ext cx="1303133" cy="1493649"/>
          </a:xfrm>
          <a:prstGeom prst="rect">
            <a:avLst/>
          </a:prstGeom>
          <a:effectLst>
            <a:outerShdw blurRad="50800" dist="38100" dir="8100000" algn="tr" rotWithShape="0">
              <a:schemeClr val="bg1">
                <a:lumMod val="50000"/>
                <a:lumOff val="50000"/>
                <a:alpha val="40000"/>
              </a:schemeClr>
            </a:outerShdw>
          </a:effectLst>
        </p:spPr>
      </p:pic>
      <p:pic>
        <p:nvPicPr>
          <p:cNvPr id="5" name="Picture 4" descr="Microsoft Adaptive Controller">
            <a:extLst>
              <a:ext uri="{FF2B5EF4-FFF2-40B4-BE49-F238E27FC236}">
                <a16:creationId xmlns:a16="http://schemas.microsoft.com/office/drawing/2014/main" id="{D211C21F-2FD4-BA5D-BB1A-1003FA413799}"/>
              </a:ext>
            </a:extLst>
          </p:cNvPr>
          <p:cNvPicPr>
            <a:picLocks noChangeAspect="1"/>
          </p:cNvPicPr>
          <p:nvPr/>
        </p:nvPicPr>
        <p:blipFill>
          <a:blip r:embed="rId3"/>
          <a:stretch>
            <a:fillRect/>
          </a:stretch>
        </p:blipFill>
        <p:spPr>
          <a:xfrm>
            <a:off x="206690" y="194630"/>
            <a:ext cx="4020889" cy="1990626"/>
          </a:xfrm>
          <a:prstGeom prst="rect">
            <a:avLst/>
          </a:prstGeom>
          <a:effectLst>
            <a:outerShdw blurRad="50800" dist="76200" dir="5400000" algn="t" rotWithShape="0">
              <a:schemeClr val="bg1">
                <a:lumMod val="50000"/>
                <a:lumOff val="50000"/>
                <a:alpha val="40000"/>
              </a:schemeClr>
            </a:outerShdw>
          </a:effectLst>
        </p:spPr>
      </p:pic>
      <p:pic>
        <p:nvPicPr>
          <p:cNvPr id="12" name="Picture 11" descr="PlayStation Access Controller">
            <a:extLst>
              <a:ext uri="{FF2B5EF4-FFF2-40B4-BE49-F238E27FC236}">
                <a16:creationId xmlns:a16="http://schemas.microsoft.com/office/drawing/2014/main" id="{F5C42909-0A4C-2A98-5001-A9C138335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0899" y="451381"/>
            <a:ext cx="4191363" cy="2621507"/>
          </a:xfrm>
          <a:prstGeom prst="rect">
            <a:avLst/>
          </a:prstGeom>
          <a:effectLst>
            <a:outerShdw blurRad="50800" dist="50800" dir="8100000" algn="tr" rotWithShape="0">
              <a:schemeClr val="bg1">
                <a:lumMod val="50000"/>
                <a:lumOff val="50000"/>
                <a:alpha val="40000"/>
              </a:schemeClr>
            </a:outerShdw>
          </a:effectLst>
        </p:spPr>
      </p:pic>
      <p:pic>
        <p:nvPicPr>
          <p:cNvPr id="14" name="Picture 13" descr="A Braille copy of Uno card game">
            <a:extLst>
              <a:ext uri="{FF2B5EF4-FFF2-40B4-BE49-F238E27FC236}">
                <a16:creationId xmlns:a16="http://schemas.microsoft.com/office/drawing/2014/main" id="{B706BF4D-0941-939B-B63E-9B04F99287CA}"/>
              </a:ext>
            </a:extLst>
          </p:cNvPr>
          <p:cNvPicPr>
            <a:picLocks noChangeAspect="1"/>
          </p:cNvPicPr>
          <p:nvPr/>
        </p:nvPicPr>
        <p:blipFill>
          <a:blip r:embed="rId5"/>
          <a:stretch>
            <a:fillRect/>
          </a:stretch>
        </p:blipFill>
        <p:spPr>
          <a:xfrm>
            <a:off x="10371409" y="4415158"/>
            <a:ext cx="1610852" cy="2426002"/>
          </a:xfrm>
          <a:prstGeom prst="rect">
            <a:avLst/>
          </a:prstGeom>
          <a:effectLst>
            <a:outerShdw blurRad="50800" dist="76200" dir="10800000" algn="r" rotWithShape="0">
              <a:schemeClr val="bg1">
                <a:lumMod val="50000"/>
                <a:lumOff val="50000"/>
                <a:alpha val="40000"/>
              </a:schemeClr>
            </a:outerShdw>
          </a:effectLst>
        </p:spPr>
      </p:pic>
    </p:spTree>
    <p:extLst>
      <p:ext uri="{BB962C8B-B14F-4D97-AF65-F5344CB8AC3E}">
        <p14:creationId xmlns:p14="http://schemas.microsoft.com/office/powerpoint/2010/main" val="3616250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40080" y="325369"/>
            <a:ext cx="4368602" cy="1956841"/>
          </a:xfrm>
        </p:spPr>
        <p:txBody>
          <a:bodyPr anchor="b">
            <a:normAutofit/>
          </a:bodyPr>
          <a:lstStyle/>
          <a:p>
            <a:r>
              <a:rPr lang="en-US" sz="4200" b="1">
                <a:latin typeface="Consolas" panose="020B0609020204030204" pitchFamily="49" charset="0"/>
              </a:rPr>
              <a:t>Representation &amp; Inclusion</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640080" y="2872899"/>
            <a:ext cx="4243589" cy="3320668"/>
          </a:xfrm>
        </p:spPr>
        <p:txBody>
          <a:bodyPr>
            <a:normAutofit/>
          </a:bodyPr>
          <a:lstStyle/>
          <a:p>
            <a:r>
              <a:rPr lang="en-US" sz="2200" dirty="0">
                <a:latin typeface="Consolas" panose="020B0609020204030204" pitchFamily="49" charset="0"/>
              </a:rPr>
              <a:t>Spider-Man: Miles Morales</a:t>
            </a:r>
          </a:p>
          <a:p>
            <a:r>
              <a:rPr lang="en-US" sz="2200" dirty="0" err="1">
                <a:latin typeface="Consolas" panose="020B0609020204030204" pitchFamily="49" charset="0"/>
              </a:rPr>
              <a:t>Hellblade</a:t>
            </a:r>
            <a:r>
              <a:rPr lang="en-US" sz="2200" dirty="0">
                <a:latin typeface="Consolas" panose="020B0609020204030204" pitchFamily="49" charset="0"/>
              </a:rPr>
              <a:t> </a:t>
            </a:r>
            <a:r>
              <a:rPr lang="en-US" sz="2200" dirty="0" err="1">
                <a:latin typeface="Consolas" panose="020B0609020204030204" pitchFamily="49" charset="0"/>
              </a:rPr>
              <a:t>Senua’s</a:t>
            </a:r>
            <a:r>
              <a:rPr lang="en-US" sz="2200" dirty="0">
                <a:latin typeface="Consolas" panose="020B0609020204030204" pitchFamily="49" charset="0"/>
              </a:rPr>
              <a:t> </a:t>
            </a:r>
            <a:r>
              <a:rPr lang="en-US" sz="2200" dirty="0" err="1">
                <a:latin typeface="Consolas" panose="020B0609020204030204" pitchFamily="49" charset="0"/>
              </a:rPr>
              <a:t>Sacrafice</a:t>
            </a:r>
            <a:endParaRPr lang="en-US" sz="2200" dirty="0">
              <a:latin typeface="Consolas" panose="020B0609020204030204" pitchFamily="49" charset="0"/>
            </a:endParaRPr>
          </a:p>
        </p:txBody>
      </p:sp>
      <p:pic>
        <p:nvPicPr>
          <p:cNvPr id="5" name="Picture 4" descr="Spider-Man and Hailey having a sign language discussion. Hailey is telling spider-man how there has been a spider-man protecting New York since she was a kid.">
            <a:extLst>
              <a:ext uri="{FF2B5EF4-FFF2-40B4-BE49-F238E27FC236}">
                <a16:creationId xmlns:a16="http://schemas.microsoft.com/office/drawing/2014/main" id="{6E8826F6-1974-FD90-A514-F0D1C4D03871}"/>
              </a:ext>
            </a:extLst>
          </p:cNvPr>
          <p:cNvPicPr>
            <a:picLocks noChangeAspect="1"/>
          </p:cNvPicPr>
          <p:nvPr/>
        </p:nvPicPr>
        <p:blipFill rotWithShape="1">
          <a:blip r:embed="rId2"/>
          <a:srcRect l="5379" r="13377"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088831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b="1" kern="1200">
                <a:solidFill>
                  <a:schemeClr val="tx1"/>
                </a:solidFill>
                <a:latin typeface="+mj-lt"/>
                <a:ea typeface="+mj-ea"/>
                <a:cs typeface="+mj-cs"/>
              </a:rPr>
              <a:t>Hellblade Senua’s Sacrifice Example</a:t>
            </a:r>
          </a:p>
        </p:txBody>
      </p:sp>
      <p:sp>
        <p:nvSpPr>
          <p:cNvPr id="2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Online Media 6" title="HellBlade's Positive Representation of Psychosis">
            <a:hlinkClick r:id="" action="ppaction://media"/>
            <a:extLst>
              <a:ext uri="{FF2B5EF4-FFF2-40B4-BE49-F238E27FC236}">
                <a16:creationId xmlns:a16="http://schemas.microsoft.com/office/drawing/2014/main" id="{ABA115CF-AB13-B2B9-A882-58424682DBBB}"/>
              </a:ext>
            </a:extLst>
          </p:cNvPr>
          <p:cNvPicPr>
            <a:picLocks noRot="1" noChangeAspect="1"/>
          </p:cNvPicPr>
          <p:nvPr>
            <a:videoFile r:link="rId1"/>
          </p:nvPr>
        </p:nvPicPr>
        <p:blipFill>
          <a:blip r:embed="rId4"/>
          <a:stretch>
            <a:fillRect/>
          </a:stretch>
        </p:blipFill>
        <p:spPr>
          <a:xfrm>
            <a:off x="8293629" y="0"/>
            <a:ext cx="3898371" cy="6899773"/>
          </a:xfrm>
          <a:prstGeom prst="rect">
            <a:avLst/>
          </a:prstGeom>
        </p:spPr>
      </p:pic>
    </p:spTree>
    <p:extLst>
      <p:ext uri="{BB962C8B-B14F-4D97-AF65-F5344CB8AC3E}">
        <p14:creationId xmlns:p14="http://schemas.microsoft.com/office/powerpoint/2010/main" val="4161488866"/>
      </p:ext>
    </p:extLst>
  </p:cSld>
  <p:clrMapOvr>
    <a:masterClrMapping/>
  </p:clrMapOvr>
  <p:timing>
    <p:tnLst>
      <p:par>
        <p:cTn id="1" dur="indefinite" restart="never" nodeType="tmRoot">
          <p:childTnLst>
            <p:video>
              <p:cMediaNode vol="80000">
                <p:cTn id="2" fill="hold" display="0">
                  <p:stCondLst>
                    <p:cond delay="indefinite"/>
                  </p:stCondLst>
                </p:cTn>
                <p:tgtEl>
                  <p:spTgt spid="7"/>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Resources</a:t>
            </a:r>
          </a:p>
        </p:txBody>
      </p:sp>
      <p:sp>
        <p:nvSpPr>
          <p:cNvPr id="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572493" y="2071316"/>
            <a:ext cx="6713552" cy="4119172"/>
          </a:xfrm>
        </p:spPr>
        <p:txBody>
          <a:bodyPr anchor="t">
            <a:normAutofit/>
          </a:bodyPr>
          <a:lstStyle/>
          <a:p>
            <a:r>
              <a:rPr lang="en-US" sz="1700" b="1" dirty="0">
                <a:latin typeface="Consolas" panose="020B0609020204030204" pitchFamily="49" charset="0"/>
              </a:rPr>
              <a:t>Find Accessible Games</a:t>
            </a:r>
            <a:endParaRPr lang="en-US" sz="1700" b="1" dirty="0">
              <a:latin typeface="Consolas" panose="020B0609020204030204" pitchFamily="49" charset="0"/>
              <a:hlinkClick r:id="rId2">
                <a:extLst>
                  <a:ext uri="{A12FA001-AC4F-418D-AE19-62706E023703}">
                    <ahyp:hlinkClr xmlns:ahyp="http://schemas.microsoft.com/office/drawing/2018/hyperlinkcolor" val="tx"/>
                  </a:ext>
                </a:extLst>
              </a:hlinkClick>
            </a:endParaRPr>
          </a:p>
          <a:p>
            <a:pPr lvl="1"/>
            <a:r>
              <a:rPr lang="en-US" sz="1700" dirty="0">
                <a:latin typeface="Consolas" panose="020B0609020204030204" pitchFamily="49" charset="0"/>
                <a:hlinkClick r:id="rId2">
                  <a:extLst>
                    <a:ext uri="{A12FA001-AC4F-418D-AE19-62706E023703}">
                      <ahyp:hlinkClr xmlns:ahyp="http://schemas.microsoft.com/office/drawing/2018/hyperlinkcolor" val="tx"/>
                    </a:ext>
                  </a:extLst>
                </a:hlinkClick>
              </a:rPr>
              <a:t>Can I Play That? (Video Game Focused)</a:t>
            </a:r>
            <a:endParaRPr lang="en-US" sz="1700" dirty="0">
              <a:latin typeface="Consolas" panose="020B0609020204030204" pitchFamily="49" charset="0"/>
            </a:endParaRPr>
          </a:p>
          <a:p>
            <a:pPr lvl="1"/>
            <a:r>
              <a:rPr lang="en-US" sz="1700" dirty="0">
                <a:latin typeface="Consolas" panose="020B0609020204030204" pitchFamily="49" charset="0"/>
                <a:hlinkClick r:id="rId3">
                  <a:extLst>
                    <a:ext uri="{A12FA001-AC4F-418D-AE19-62706E023703}">
                      <ahyp:hlinkClr xmlns:ahyp="http://schemas.microsoft.com/office/drawing/2018/hyperlinkcolor" val="tx"/>
                    </a:ext>
                  </a:extLst>
                </a:hlinkClick>
              </a:rPr>
              <a:t>Meeple Like Us (Board &amp; Card Game Focused)</a:t>
            </a:r>
            <a:endParaRPr lang="en-US" sz="1700" dirty="0">
              <a:latin typeface="Consolas" panose="020B0609020204030204" pitchFamily="49" charset="0"/>
            </a:endParaRPr>
          </a:p>
          <a:p>
            <a:r>
              <a:rPr lang="it-IT" sz="1700" dirty="0">
                <a:latin typeface="Consolas" panose="020B0609020204030204" pitchFamily="49" charset="0"/>
                <a:hlinkClick r:id="rId4">
                  <a:extLst>
                    <a:ext uri="{A12FA001-AC4F-418D-AE19-62706E023703}">
                      <ahyp:hlinkClr xmlns:ahyp="http://schemas.microsoft.com/office/drawing/2018/hyperlinkcolor" val="tx"/>
                    </a:ext>
                  </a:extLst>
                </a:hlinkClick>
              </a:rPr>
              <a:t>Accessibility - Erissa Duvall (corgidev.com)</a:t>
            </a:r>
            <a:endParaRPr lang="it-IT" sz="1700" dirty="0">
              <a:latin typeface="Consolas" panose="020B0609020204030204" pitchFamily="49" charset="0"/>
            </a:endParaRPr>
          </a:p>
          <a:p>
            <a:r>
              <a:rPr lang="en-US" sz="1700" dirty="0">
                <a:latin typeface="Consolas" panose="020B0609020204030204" pitchFamily="49" charset="0"/>
                <a:hlinkClick r:id="rId5">
                  <a:extLst>
                    <a:ext uri="{A12FA001-AC4F-418D-AE19-62706E023703}">
                      <ahyp:hlinkClr xmlns:ahyp="http://schemas.microsoft.com/office/drawing/2018/hyperlinkcolor" val="tx"/>
                    </a:ext>
                  </a:extLst>
                </a:hlinkClick>
              </a:rPr>
              <a:t>Introducing the Xbox Adaptive Controller – YouTube</a:t>
            </a:r>
            <a:endParaRPr lang="en-US" sz="1700" dirty="0">
              <a:latin typeface="Consolas" panose="020B0609020204030204" pitchFamily="49" charset="0"/>
            </a:endParaRPr>
          </a:p>
          <a:p>
            <a:r>
              <a:rPr lang="en-US" sz="1700" dirty="0">
                <a:latin typeface="Consolas" panose="020B0609020204030204" pitchFamily="49" charset="0"/>
                <a:hlinkClick r:id="rId6">
                  <a:extLst>
                    <a:ext uri="{A12FA001-AC4F-418D-AE19-62706E023703}">
                      <ahyp:hlinkClr xmlns:ahyp="http://schemas.microsoft.com/office/drawing/2018/hyperlinkcolor" val="tx"/>
                    </a:ext>
                  </a:extLst>
                </a:hlinkClick>
              </a:rPr>
              <a:t>Video Game Accessibility Playlist | Game Maker’s Toolkit | YouTube</a:t>
            </a:r>
            <a:endParaRPr lang="en-US" sz="1700" dirty="0">
              <a:latin typeface="Consolas" panose="020B0609020204030204" pitchFamily="49" charset="0"/>
            </a:endParaRPr>
          </a:p>
          <a:p>
            <a:r>
              <a:rPr lang="en-US" sz="1700" dirty="0">
                <a:latin typeface="Consolas" panose="020B0609020204030204" pitchFamily="49" charset="0"/>
                <a:hlinkClick r:id="rId7">
                  <a:extLst>
                    <a:ext uri="{A12FA001-AC4F-418D-AE19-62706E023703}">
                      <ahyp:hlinkClr xmlns:ahyp="http://schemas.microsoft.com/office/drawing/2018/hyperlinkcolor" val="tx"/>
                    </a:ext>
                  </a:extLst>
                </a:hlinkClick>
              </a:rPr>
              <a:t>What I learned about Accessibility and Difficulty in Games | </a:t>
            </a:r>
            <a:r>
              <a:rPr lang="en-US" sz="1700" dirty="0" err="1">
                <a:latin typeface="Consolas" panose="020B0609020204030204" pitchFamily="49" charset="0"/>
                <a:hlinkClick r:id="rId7">
                  <a:extLst>
                    <a:ext uri="{A12FA001-AC4F-418D-AE19-62706E023703}">
                      <ahyp:hlinkClr xmlns:ahyp="http://schemas.microsoft.com/office/drawing/2018/hyperlinkcolor" val="tx"/>
                    </a:ext>
                  </a:extLst>
                </a:hlinkClick>
              </a:rPr>
              <a:t>Frogwater</a:t>
            </a:r>
            <a:r>
              <a:rPr lang="en-US" sz="1700" dirty="0">
                <a:latin typeface="Consolas" panose="020B0609020204030204" pitchFamily="49" charset="0"/>
                <a:hlinkClick r:id="rId7">
                  <a:extLst>
                    <a:ext uri="{A12FA001-AC4F-418D-AE19-62706E023703}">
                      <ahyp:hlinkClr xmlns:ahyp="http://schemas.microsoft.com/office/drawing/2018/hyperlinkcolor" val="tx"/>
                    </a:ext>
                  </a:extLst>
                </a:hlinkClick>
              </a:rPr>
              <a:t> | YouTube</a:t>
            </a:r>
            <a:endParaRPr lang="en-US" sz="1700" dirty="0">
              <a:latin typeface="Consolas" panose="020B0609020204030204" pitchFamily="49" charset="0"/>
            </a:endParaRPr>
          </a:p>
          <a:p>
            <a:r>
              <a:rPr lang="en-US" sz="1700" dirty="0">
                <a:latin typeface="Consolas" panose="020B0609020204030204" pitchFamily="49" charset="0"/>
                <a:hlinkClick r:id="rId8">
                  <a:extLst>
                    <a:ext uri="{A12FA001-AC4F-418D-AE19-62706E023703}">
                      <ahyp:hlinkClr xmlns:ahyp="http://schemas.microsoft.com/office/drawing/2018/hyperlinkcolor" val="tx"/>
                    </a:ext>
                  </a:extLst>
                </a:hlinkClick>
              </a:rPr>
              <a:t>Totally Blind Gamer Plays The Last of Us Part 1 for the First time \ Accessibility Impressions – YouTube</a:t>
            </a:r>
            <a:endParaRPr lang="en-US" sz="1700" dirty="0">
              <a:latin typeface="Consolas" panose="020B0609020204030204" pitchFamily="49" charset="0"/>
            </a:endParaRPr>
          </a:p>
          <a:p>
            <a:r>
              <a:rPr lang="en-US" sz="1700" dirty="0">
                <a:latin typeface="Consolas" panose="020B0609020204030204" pitchFamily="49" charset="0"/>
                <a:hlinkClick r:id="rId9">
                  <a:extLst>
                    <a:ext uri="{A12FA001-AC4F-418D-AE19-62706E023703}">
                      <ahyp:hlinkClr xmlns:ahyp="http://schemas.microsoft.com/office/drawing/2018/hyperlinkcolor" val="tx"/>
                    </a:ext>
                  </a:extLst>
                </a:hlinkClick>
              </a:rPr>
              <a:t>(219) Meet Spencer Allen – A Gaming for Everyone Story - YouTube</a:t>
            </a:r>
            <a:endParaRPr lang="en-US" sz="1700" dirty="0">
              <a:latin typeface="Consolas" panose="020B0609020204030204" pitchFamily="49" charset="0"/>
            </a:endParaRPr>
          </a:p>
        </p:txBody>
      </p:sp>
      <p:pic>
        <p:nvPicPr>
          <p:cNvPr id="5" name="Picture 4">
            <a:extLst>
              <a:ext uri="{FF2B5EF4-FFF2-40B4-BE49-F238E27FC236}">
                <a16:creationId xmlns:a16="http://schemas.microsoft.com/office/drawing/2014/main" id="{D73BE6F0-6F93-B5FE-ADB0-CD729A7A4964}"/>
              </a:ext>
              <a:ext uri="{C183D7F6-B498-43B3-948B-1728B52AA6E4}">
                <adec:decorative xmlns:adec="http://schemas.microsoft.com/office/drawing/2017/decorative" val="1"/>
              </a:ext>
            </a:extLst>
          </p:cNvPr>
          <p:cNvPicPr>
            <a:picLocks noChangeAspect="1"/>
          </p:cNvPicPr>
          <p:nvPr/>
        </p:nvPicPr>
        <p:blipFill rotWithShape="1">
          <a:blip r:embed="rId10"/>
          <a:srcRect l="7156" r="28865" b="-3"/>
          <a:stretch/>
        </p:blipFill>
        <p:spPr>
          <a:xfrm>
            <a:off x="7675658" y="2093976"/>
            <a:ext cx="3941064" cy="4096512"/>
          </a:xfrm>
          <a:prstGeom prst="rect">
            <a:avLst/>
          </a:prstGeom>
        </p:spPr>
      </p:pic>
    </p:spTree>
    <p:extLst>
      <p:ext uri="{BB962C8B-B14F-4D97-AF65-F5344CB8AC3E}">
        <p14:creationId xmlns:p14="http://schemas.microsoft.com/office/powerpoint/2010/main" val="3088250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Thank You! / Q&amp;A</a:t>
            </a:r>
          </a:p>
        </p:txBody>
      </p:sp>
      <p:sp>
        <p:nvSpPr>
          <p:cNvPr id="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orgiDev">
            <a:extLst>
              <a:ext uri="{FF2B5EF4-FFF2-40B4-BE49-F238E27FC236}">
                <a16:creationId xmlns:a16="http://schemas.microsoft.com/office/drawing/2014/main" id="{A8A4DC23-A06E-609F-3082-C38FD1C35DE4}"/>
              </a:ext>
            </a:extLst>
          </p:cNvPr>
          <p:cNvPicPr>
            <a:picLocks noChangeAspect="1"/>
          </p:cNvPicPr>
          <p:nvPr/>
        </p:nvPicPr>
        <p:blipFill>
          <a:blip r:embed="rId2"/>
          <a:stretch>
            <a:fillRect/>
          </a:stretch>
        </p:blipFill>
        <p:spPr>
          <a:xfrm>
            <a:off x="7787046" y="2899764"/>
            <a:ext cx="3165676" cy="3165676"/>
          </a:xfrm>
          <a:prstGeom prst="rect">
            <a:avLst/>
          </a:prstGeom>
        </p:spPr>
      </p:pic>
      <p:sp>
        <p:nvSpPr>
          <p:cNvPr id="10" name="TextBox 9">
            <a:extLst>
              <a:ext uri="{FF2B5EF4-FFF2-40B4-BE49-F238E27FC236}">
                <a16:creationId xmlns:a16="http://schemas.microsoft.com/office/drawing/2014/main" id="{DB698C59-3C37-D023-F38B-7A9B4566859F}"/>
              </a:ext>
            </a:extLst>
          </p:cNvPr>
          <p:cNvSpPr txBox="1"/>
          <p:nvPr/>
        </p:nvSpPr>
        <p:spPr>
          <a:xfrm>
            <a:off x="572493" y="2042087"/>
            <a:ext cx="6094070" cy="461665"/>
          </a:xfrm>
          <a:prstGeom prst="rect">
            <a:avLst/>
          </a:prstGeom>
          <a:noFill/>
        </p:spPr>
        <p:txBody>
          <a:bodyPr wrap="square">
            <a:spAutoFit/>
          </a:bodyPr>
          <a:lstStyle/>
          <a:p>
            <a:r>
              <a:rPr lang="en-US" sz="2400" dirty="0">
                <a:latin typeface="Consolas" panose="020B0609020204030204" pitchFamily="49" charset="0"/>
              </a:rPr>
              <a:t>https://linktr.ee/corgidev</a:t>
            </a:r>
          </a:p>
        </p:txBody>
      </p:sp>
      <p:pic>
        <p:nvPicPr>
          <p:cNvPr id="12" name="Picture 11" descr="CorgiDev Linktree QR Code">
            <a:extLst>
              <a:ext uri="{FF2B5EF4-FFF2-40B4-BE49-F238E27FC236}">
                <a16:creationId xmlns:a16="http://schemas.microsoft.com/office/drawing/2014/main" id="{F0DEADC8-3B4A-EA90-7C5F-6DBC39A6F371}"/>
              </a:ext>
            </a:extLst>
          </p:cNvPr>
          <p:cNvPicPr>
            <a:picLocks noChangeAspect="1"/>
          </p:cNvPicPr>
          <p:nvPr/>
        </p:nvPicPr>
        <p:blipFill>
          <a:blip r:embed="rId3"/>
          <a:stretch>
            <a:fillRect/>
          </a:stretch>
        </p:blipFill>
        <p:spPr>
          <a:xfrm>
            <a:off x="698045" y="2899764"/>
            <a:ext cx="3339296" cy="3339296"/>
          </a:xfrm>
          <a:prstGeom prst="rect">
            <a:avLst/>
          </a:prstGeom>
          <a:solidFill>
            <a:schemeClr val="tx1"/>
          </a:solidFill>
        </p:spPr>
      </p:pic>
    </p:spTree>
    <p:extLst>
      <p:ext uri="{BB962C8B-B14F-4D97-AF65-F5344CB8AC3E}">
        <p14:creationId xmlns:p14="http://schemas.microsoft.com/office/powerpoint/2010/main" val="1151093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996F5AA-1983-D72C-FB05-9ED2F637912C}"/>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100" kern="1200">
                <a:solidFill>
                  <a:schemeClr val="tx1"/>
                </a:solidFill>
                <a:latin typeface="+mj-lt"/>
                <a:ea typeface="+mj-ea"/>
                <a:cs typeface="+mj-cs"/>
              </a:rPr>
              <a:t>When everybody plays, we all win.</a:t>
            </a:r>
          </a:p>
        </p:txBody>
      </p:sp>
      <p:sp>
        <p:nvSpPr>
          <p:cNvPr id="1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nline Media 5" title="Microsoft Xbox Adaptive Controller Super Bowl 2019 TV Commercial | We All Win">
            <a:hlinkClick r:id="" action="ppaction://media"/>
            <a:extLst>
              <a:ext uri="{FF2B5EF4-FFF2-40B4-BE49-F238E27FC236}">
                <a16:creationId xmlns:a16="http://schemas.microsoft.com/office/drawing/2014/main" id="{5A6BD11E-AE65-BE62-23B7-C5EDF6E65489}"/>
              </a:ext>
            </a:extLst>
          </p:cNvPr>
          <p:cNvPicPr>
            <a:picLocks noRot="1" noChangeAspect="1"/>
          </p:cNvPicPr>
          <p:nvPr>
            <a:videoFile r:link="rId1"/>
          </p:nvPr>
        </p:nvPicPr>
        <p:blipFill>
          <a:blip r:embed="rId4"/>
          <a:stretch>
            <a:fillRect/>
          </a:stretch>
        </p:blipFill>
        <p:spPr>
          <a:xfrm>
            <a:off x="1865644" y="1921283"/>
            <a:ext cx="8460712" cy="4780303"/>
          </a:xfrm>
          <a:prstGeom prst="rect">
            <a:avLst/>
          </a:prstGeom>
        </p:spPr>
      </p:pic>
    </p:spTree>
    <p:extLst>
      <p:ext uri="{BB962C8B-B14F-4D97-AF65-F5344CB8AC3E}">
        <p14:creationId xmlns:p14="http://schemas.microsoft.com/office/powerpoint/2010/main" val="4057100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Myths</a:t>
            </a:r>
          </a:p>
        </p:txBody>
      </p:sp>
      <p:sp>
        <p:nvSpPr>
          <p:cNvPr id="2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C9578C-00EF-B8B4-8200-59B4B20B48F3}"/>
              </a:ext>
            </a:extLst>
          </p:cNvPr>
          <p:cNvSpPr>
            <a:spLocks noGrp="1"/>
          </p:cNvSpPr>
          <p:nvPr>
            <p:ph idx="1"/>
          </p:nvPr>
        </p:nvSpPr>
        <p:spPr>
          <a:xfrm>
            <a:off x="572493" y="2071316"/>
            <a:ext cx="6713552" cy="4119172"/>
          </a:xfrm>
        </p:spPr>
        <p:txBody>
          <a:bodyPr anchor="t">
            <a:normAutofit/>
          </a:bodyPr>
          <a:lstStyle/>
          <a:p>
            <a:r>
              <a:rPr lang="en-US" sz="2200" dirty="0">
                <a:latin typeface="Consolas" panose="020B0609020204030204" pitchFamily="49" charset="0"/>
              </a:rPr>
              <a:t>It is expensive</a:t>
            </a:r>
          </a:p>
          <a:p>
            <a:r>
              <a:rPr lang="en-US" sz="2200" dirty="0">
                <a:latin typeface="Consolas" panose="020B0609020204030204" pitchFamily="49" charset="0"/>
              </a:rPr>
              <a:t>It takes away the challenge</a:t>
            </a:r>
          </a:p>
        </p:txBody>
      </p:sp>
      <p:pic>
        <p:nvPicPr>
          <p:cNvPr id="13" name="Picture 12" descr="Wolfenstein The New Order game difficulty selection screen. The difficulties have names like &quot;Can I play, daddy?&quot;, &quot;Don't Hurt Me.&quot;, &quot;Bring'Em On!&quot;, &quot;I am Death Incarnate!&quot;, and &quot;Uber&quot;.">
            <a:extLst>
              <a:ext uri="{FF2B5EF4-FFF2-40B4-BE49-F238E27FC236}">
                <a16:creationId xmlns:a16="http://schemas.microsoft.com/office/drawing/2014/main" id="{93BC7F61-AC08-169C-A439-0F0F66E88E50}"/>
              </a:ext>
            </a:extLst>
          </p:cNvPr>
          <p:cNvPicPr>
            <a:picLocks noChangeAspect="1"/>
          </p:cNvPicPr>
          <p:nvPr/>
        </p:nvPicPr>
        <p:blipFill>
          <a:blip r:embed="rId2"/>
          <a:stretch>
            <a:fillRect/>
          </a:stretch>
        </p:blipFill>
        <p:spPr>
          <a:xfrm>
            <a:off x="5317435" y="2984783"/>
            <a:ext cx="6586330" cy="3634678"/>
          </a:xfrm>
          <a:prstGeom prst="rect">
            <a:avLst/>
          </a:prstGeom>
        </p:spPr>
      </p:pic>
    </p:spTree>
    <p:extLst>
      <p:ext uri="{BB962C8B-B14F-4D97-AF65-F5344CB8AC3E}">
        <p14:creationId xmlns:p14="http://schemas.microsoft.com/office/powerpoint/2010/main" val="4180797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9AB4C8-9178-4F7A-8404-6890510B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1" y="457201"/>
            <a:ext cx="10909640" cy="1832654"/>
          </a:xfrm>
        </p:spPr>
        <p:txBody>
          <a:bodyPr vert="horz" lIns="91440" tIns="45720" rIns="91440" bIns="45720" rtlCol="0" anchor="b">
            <a:normAutofit/>
          </a:bodyPr>
          <a:lstStyle/>
          <a:p>
            <a:pPr algn="ctr"/>
            <a:r>
              <a:rPr lang="en-US" sz="6600" kern="1200">
                <a:solidFill>
                  <a:schemeClr val="tx1"/>
                </a:solidFill>
                <a:latin typeface="+mj-lt"/>
                <a:ea typeface="+mj-ea"/>
                <a:cs typeface="+mj-cs"/>
              </a:rPr>
              <a:t>Ways to make things accessible</a:t>
            </a:r>
          </a:p>
        </p:txBody>
      </p:sp>
      <p:sp>
        <p:nvSpPr>
          <p:cNvPr id="13" name="sketch line">
            <a:extLst>
              <a:ext uri="{FF2B5EF4-FFF2-40B4-BE49-F238E27FC236}">
                <a16:creationId xmlns:a16="http://schemas.microsoft.com/office/drawing/2014/main" id="{4CFDFB37-4BC7-42C6-915D-A6609139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234391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A558625A-20E2-0AE5-0AB3-70C87F97C479}"/>
              </a:ext>
            </a:extLst>
          </p:cNvPr>
          <p:cNvGraphicFramePr>
            <a:graphicFrameLocks noGrp="1"/>
          </p:cNvGraphicFramePr>
          <p:nvPr>
            <p:extLst>
              <p:ext uri="{D42A27DB-BD31-4B8C-83A1-F6EECF244321}">
                <p14:modId xmlns:p14="http://schemas.microsoft.com/office/powerpoint/2010/main" val="2576362696"/>
              </p:ext>
            </p:extLst>
          </p:nvPr>
        </p:nvGraphicFramePr>
        <p:xfrm>
          <a:off x="319264" y="2769665"/>
          <a:ext cx="11548874" cy="3059598"/>
        </p:xfrm>
        <a:graphic>
          <a:graphicData uri="http://schemas.openxmlformats.org/drawingml/2006/table">
            <a:tbl>
              <a:tblPr bandRow="1">
                <a:tableStyleId>{D03447BB-5D67-496B-8E87-E561075AD55C}</a:tableStyleId>
              </a:tblPr>
              <a:tblGrid>
                <a:gridCol w="2427291">
                  <a:extLst>
                    <a:ext uri="{9D8B030D-6E8A-4147-A177-3AD203B41FA5}">
                      <a16:colId xmlns:a16="http://schemas.microsoft.com/office/drawing/2014/main" val="1499701797"/>
                    </a:ext>
                  </a:extLst>
                </a:gridCol>
                <a:gridCol w="2265054">
                  <a:extLst>
                    <a:ext uri="{9D8B030D-6E8A-4147-A177-3AD203B41FA5}">
                      <a16:colId xmlns:a16="http://schemas.microsoft.com/office/drawing/2014/main" val="2506062270"/>
                    </a:ext>
                  </a:extLst>
                </a:gridCol>
                <a:gridCol w="2265054">
                  <a:extLst>
                    <a:ext uri="{9D8B030D-6E8A-4147-A177-3AD203B41FA5}">
                      <a16:colId xmlns:a16="http://schemas.microsoft.com/office/drawing/2014/main" val="1927267061"/>
                    </a:ext>
                  </a:extLst>
                </a:gridCol>
                <a:gridCol w="2265054">
                  <a:extLst>
                    <a:ext uri="{9D8B030D-6E8A-4147-A177-3AD203B41FA5}">
                      <a16:colId xmlns:a16="http://schemas.microsoft.com/office/drawing/2014/main" val="1847727152"/>
                    </a:ext>
                  </a:extLst>
                </a:gridCol>
                <a:gridCol w="2326421">
                  <a:extLst>
                    <a:ext uri="{9D8B030D-6E8A-4147-A177-3AD203B41FA5}">
                      <a16:colId xmlns:a16="http://schemas.microsoft.com/office/drawing/2014/main" val="750652729"/>
                    </a:ext>
                  </a:extLst>
                </a:gridCol>
              </a:tblGrid>
              <a:tr h="7099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Control Mapping</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Subtitles &amp;</a:t>
                      </a:r>
                      <a:r>
                        <a:rPr lang="en-US" sz="1900" baseline="0" dirty="0">
                          <a:solidFill>
                            <a:schemeClr val="tx1"/>
                          </a:solidFill>
                          <a:latin typeface="Consolas" panose="020B0609020204030204" pitchFamily="49" charset="0"/>
                        </a:rPr>
                        <a:t> Captions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Tactile buttons / stickers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Sticky keys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Turning off flashing</a:t>
                      </a:r>
                    </a:p>
                  </a:txBody>
                  <a:tcPr marL="95940" marR="95940" marT="47970" marB="47970" anchor="ctr"/>
                </a:tc>
                <a:extLst>
                  <a:ext uri="{0D108BD9-81ED-4DB2-BD59-A6C34878D82A}">
                    <a16:rowId xmlns:a16="http://schemas.microsoft.com/office/drawing/2014/main" val="1169474451"/>
                  </a:ext>
                </a:extLst>
              </a:tr>
              <a:tr h="709959">
                <a:tc>
                  <a:txBody>
                    <a:bodyPr/>
                    <a:lstStyle/>
                    <a:p>
                      <a:pPr algn="ctr"/>
                      <a:r>
                        <a:rPr lang="en-US" sz="1900">
                          <a:solidFill>
                            <a:schemeClr val="tx1"/>
                          </a:solidFill>
                          <a:latin typeface="Consolas" panose="020B0609020204030204" pitchFamily="49" charset="0"/>
                        </a:rPr>
                        <a:t>Icons / Symbols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Audio cues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Alternative controllers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Alternate Game Modes</a:t>
                      </a:r>
                    </a:p>
                  </a:txBody>
                  <a:tcPr marL="95940" marR="95940" marT="47970" marB="47970" anchor="ctr"/>
                </a:tc>
                <a:tc>
                  <a:txBody>
                    <a:bodyPr/>
                    <a:lstStyle/>
                    <a:p>
                      <a:pPr algn="ctr"/>
                      <a:r>
                        <a:rPr lang="en-US" sz="1900">
                          <a:solidFill>
                            <a:schemeClr val="tx1"/>
                          </a:solidFill>
                          <a:latin typeface="Consolas" panose="020B0609020204030204" pitchFamily="49" charset="0"/>
                        </a:rPr>
                        <a:t>Slowing animations</a:t>
                      </a:r>
                    </a:p>
                  </a:txBody>
                  <a:tcPr marL="95940" marR="95940" marT="47970" marB="47970" anchor="ctr"/>
                </a:tc>
                <a:extLst>
                  <a:ext uri="{0D108BD9-81ED-4DB2-BD59-A6C34878D82A}">
                    <a16:rowId xmlns:a16="http://schemas.microsoft.com/office/drawing/2014/main" val="3333354881"/>
                  </a:ext>
                </a:extLst>
              </a:tr>
              <a:tr h="4221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High contrast mode</a:t>
                      </a:r>
                    </a:p>
                  </a:txBody>
                  <a:tcPr marL="95940" marR="95940" marT="47970" marB="47970" anchor="ctr"/>
                </a:tc>
                <a:tc>
                  <a:txBody>
                    <a:bodyPr/>
                    <a:lstStyle/>
                    <a:p>
                      <a:pPr algn="ctr"/>
                      <a:r>
                        <a:rPr lang="en-US" sz="1900">
                          <a:solidFill>
                            <a:schemeClr val="tx1"/>
                          </a:solidFill>
                          <a:latin typeface="Consolas" panose="020B0609020204030204" pitchFamily="49" charset="0"/>
                        </a:rPr>
                        <a:t>Color adjustments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Larger pieces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Difficulty modes</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Misophonia mode</a:t>
                      </a:r>
                    </a:p>
                  </a:txBody>
                  <a:tcPr marL="95940" marR="95940" marT="47970" marB="47970" anchor="ctr"/>
                </a:tc>
                <a:extLst>
                  <a:ext uri="{0D108BD9-81ED-4DB2-BD59-A6C34878D82A}">
                    <a16:rowId xmlns:a16="http://schemas.microsoft.com/office/drawing/2014/main" val="4173025367"/>
                  </a:ext>
                </a:extLst>
              </a:tr>
              <a:tr h="7099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a:solidFill>
                            <a:schemeClr val="tx1"/>
                          </a:solidFill>
                          <a:latin typeface="Consolas" panose="020B0609020204030204" pitchFamily="49" charset="0"/>
                        </a:rPr>
                        <a:t>Arachnophobia mode</a:t>
                      </a:r>
                    </a:p>
                  </a:txBody>
                  <a:tcPr marL="95940" marR="95940" marT="47970" marB="47970" anchor="ctr"/>
                </a:tc>
                <a:tc>
                  <a:txBody>
                    <a:bodyPr/>
                    <a:lstStyle/>
                    <a:p>
                      <a:pPr algn="ctr"/>
                      <a:r>
                        <a:rPr lang="en-US" sz="1900" dirty="0">
                          <a:solidFill>
                            <a:schemeClr val="tx1"/>
                          </a:solidFill>
                          <a:latin typeface="Consolas" panose="020B0609020204030204" pitchFamily="49" charset="0"/>
                        </a:rPr>
                        <a:t>Brightness &amp; Contrast Adjustment</a:t>
                      </a: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Audio</a:t>
                      </a:r>
                      <a:r>
                        <a:rPr lang="en-US" sz="1900" baseline="0" dirty="0">
                          <a:solidFill>
                            <a:schemeClr val="tx1"/>
                          </a:solidFill>
                          <a:latin typeface="Consolas" panose="020B0609020204030204" pitchFamily="49" charset="0"/>
                        </a:rPr>
                        <a:t> Descriptions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Quest</a:t>
                      </a:r>
                      <a:r>
                        <a:rPr lang="en-US" sz="1900" baseline="0" dirty="0">
                          <a:solidFill>
                            <a:schemeClr val="tx1"/>
                          </a:solidFill>
                          <a:latin typeface="Consolas" panose="020B0609020204030204" pitchFamily="49" charset="0"/>
                        </a:rPr>
                        <a:t> indicators</a:t>
                      </a:r>
                      <a:endParaRPr lang="en-US" sz="1900" dirty="0">
                        <a:solidFill>
                          <a:schemeClr val="tx1"/>
                        </a:solidFill>
                        <a:latin typeface="Consolas" panose="020B0609020204030204" pitchFamily="49" charset="0"/>
                      </a:endParaRPr>
                    </a:p>
                  </a:txBody>
                  <a:tcPr marL="95940" marR="95940" marT="47970" marB="4797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dirty="0">
                          <a:solidFill>
                            <a:schemeClr val="tx1"/>
                          </a:solidFill>
                          <a:latin typeface="Consolas" panose="020B0609020204030204" pitchFamily="49" charset="0"/>
                        </a:rPr>
                        <a:t>Quest Log</a:t>
                      </a:r>
                    </a:p>
                  </a:txBody>
                  <a:tcPr marL="95940" marR="95940" marT="47970" marB="47970" anchor="ctr"/>
                </a:tc>
                <a:extLst>
                  <a:ext uri="{0D108BD9-81ED-4DB2-BD59-A6C34878D82A}">
                    <a16:rowId xmlns:a16="http://schemas.microsoft.com/office/drawing/2014/main" val="3583806877"/>
                  </a:ext>
                </a:extLst>
              </a:tr>
            </a:tbl>
          </a:graphicData>
        </a:graphic>
      </p:graphicFrame>
    </p:spTree>
    <p:extLst>
      <p:ext uri="{BB962C8B-B14F-4D97-AF65-F5344CB8AC3E}">
        <p14:creationId xmlns:p14="http://schemas.microsoft.com/office/powerpoint/2010/main" val="4041322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572493" y="238539"/>
            <a:ext cx="11018520" cy="1434415"/>
          </a:xfrm>
        </p:spPr>
        <p:txBody>
          <a:bodyPr anchor="b">
            <a:normAutofit/>
          </a:bodyPr>
          <a:lstStyle/>
          <a:p>
            <a:r>
              <a:rPr lang="en-US" sz="5400" dirty="0">
                <a:latin typeface="Consolas" panose="020B0609020204030204" pitchFamily="49" charset="0"/>
              </a:rPr>
              <a:t>Accessibility Benefits All</a:t>
            </a:r>
          </a:p>
        </p:txBody>
      </p:sp>
      <p:sp>
        <p:nvSpPr>
          <p:cNvPr id="2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lorblind Assist Mode in Plate Up game where foods have letters to help players identify them, and a flame symbol that appears when the food still needs to be cooked.">
            <a:extLst>
              <a:ext uri="{FF2B5EF4-FFF2-40B4-BE49-F238E27FC236}">
                <a16:creationId xmlns:a16="http://schemas.microsoft.com/office/drawing/2014/main" id="{2D92A1DD-2FC7-5015-3103-5AA3A5E06C91}"/>
              </a:ext>
            </a:extLst>
          </p:cNvPr>
          <p:cNvPicPr>
            <a:picLocks noChangeAspect="1"/>
          </p:cNvPicPr>
          <p:nvPr/>
        </p:nvPicPr>
        <p:blipFill>
          <a:blip r:embed="rId2"/>
          <a:stretch>
            <a:fillRect/>
          </a:stretch>
        </p:blipFill>
        <p:spPr>
          <a:xfrm>
            <a:off x="1226477" y="1974295"/>
            <a:ext cx="9664832" cy="4517258"/>
          </a:xfrm>
          <a:prstGeom prst="rect">
            <a:avLst/>
          </a:prstGeom>
        </p:spPr>
      </p:pic>
    </p:spTree>
    <p:extLst>
      <p:ext uri="{BB962C8B-B14F-4D97-AF65-F5344CB8AC3E}">
        <p14:creationId xmlns:p14="http://schemas.microsoft.com/office/powerpoint/2010/main" val="1940985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t>Wingspan Visually Friendly Cards</a:t>
            </a:r>
          </a:p>
        </p:txBody>
      </p:sp>
      <p:sp>
        <p:nvSpPr>
          <p:cNvPr id="20"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versions of the Wingspan Common Raven card. One is the original and the other is a more visually safe one.">
            <a:extLst>
              <a:ext uri="{FF2B5EF4-FFF2-40B4-BE49-F238E27FC236}">
                <a16:creationId xmlns:a16="http://schemas.microsoft.com/office/drawing/2014/main" id="{54CA9552-280A-3357-F437-EBFBCF27324B}"/>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33604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t>Last of Us Examples</a:t>
            </a:r>
          </a:p>
        </p:txBody>
      </p:sp>
      <p:sp>
        <p:nvSpPr>
          <p:cNvPr id="16"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Online Media 7" title="The Last of Us Part II - Accessibility Features Gameplay">
            <a:hlinkClick r:id="" action="ppaction://media"/>
            <a:extLst>
              <a:ext uri="{FF2B5EF4-FFF2-40B4-BE49-F238E27FC236}">
                <a16:creationId xmlns:a16="http://schemas.microsoft.com/office/drawing/2014/main" id="{A7671479-6132-E317-9BD3-3E78819265F0}"/>
              </a:ext>
            </a:extLst>
          </p:cNvPr>
          <p:cNvPicPr>
            <a:picLocks noRot="1" noChangeAspect="1"/>
          </p:cNvPicPr>
          <p:nvPr>
            <a:videoFile r:link="rId1"/>
          </p:nvPr>
        </p:nvPicPr>
        <p:blipFill>
          <a:blip r:embed="rId4"/>
          <a:stretch>
            <a:fillRect/>
          </a:stretch>
        </p:blipFill>
        <p:spPr>
          <a:xfrm>
            <a:off x="320040" y="2859435"/>
            <a:ext cx="5614416" cy="3172145"/>
          </a:xfrm>
          <a:prstGeom prst="rect">
            <a:avLst/>
          </a:prstGeom>
        </p:spPr>
      </p:pic>
      <p:pic>
        <p:nvPicPr>
          <p:cNvPr id="9" name="Online Media 8" title="The Last of Us Part I - Accessibility Trailer | PS5 Games">
            <a:hlinkClick r:id="" action="ppaction://media"/>
            <a:extLst>
              <a:ext uri="{FF2B5EF4-FFF2-40B4-BE49-F238E27FC236}">
                <a16:creationId xmlns:a16="http://schemas.microsoft.com/office/drawing/2014/main" id="{1C0C44B6-97E2-44D8-322C-D5E510DA6DB8}"/>
              </a:ext>
            </a:extLst>
          </p:cNvPr>
          <p:cNvPicPr>
            <a:picLocks noRot="1" noChangeAspect="1"/>
          </p:cNvPicPr>
          <p:nvPr>
            <a:videoFile r:link="rId2"/>
          </p:nvPr>
        </p:nvPicPr>
        <p:blipFill>
          <a:blip r:embed="rId5"/>
          <a:stretch>
            <a:fillRect/>
          </a:stretch>
        </p:blipFill>
        <p:spPr>
          <a:xfrm>
            <a:off x="6254496" y="2859435"/>
            <a:ext cx="5614416" cy="3172145"/>
          </a:xfrm>
          <a:prstGeom prst="rect">
            <a:avLst/>
          </a:prstGeom>
        </p:spPr>
      </p:pic>
    </p:spTree>
    <p:extLst>
      <p:ext uri="{BB962C8B-B14F-4D97-AF65-F5344CB8AC3E}">
        <p14:creationId xmlns:p14="http://schemas.microsoft.com/office/powerpoint/2010/main" val="383935128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video>
              <p:cMediaNode vol="80000">
                <p:cTn id="3" fill="hold" display="0">
                  <p:stCondLst>
                    <p:cond delay="indefinite"/>
                  </p:stCondLst>
                </p:cTn>
                <p:tgtEl>
                  <p:spTgt spid="9"/>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A4BD6EE-7B51-447C-AAB3-028B7A3E5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12648" y="433387"/>
            <a:ext cx="5032744" cy="3365646"/>
          </a:xfrm>
        </p:spPr>
        <p:txBody>
          <a:bodyPr vert="horz" lIns="91440" tIns="45720" rIns="91440" bIns="45720" rtlCol="0" anchor="b">
            <a:normAutofit/>
          </a:bodyPr>
          <a:lstStyle/>
          <a:p>
            <a:r>
              <a:rPr lang="en-US" sz="6600"/>
              <a:t>Satisfactory Examples</a:t>
            </a:r>
          </a:p>
        </p:txBody>
      </p:sp>
      <p:pic>
        <p:nvPicPr>
          <p:cNvPr id="10" name="Picture 9" descr="Satisfactory Control Settings highlighting the &quot;Mouse Sensitivity&quot;, &quot;Invert Look&quot;, &quot;Hold to sprint&quot;, and &quot;Build in one click&quot;.">
            <a:extLst>
              <a:ext uri="{FF2B5EF4-FFF2-40B4-BE49-F238E27FC236}">
                <a16:creationId xmlns:a16="http://schemas.microsoft.com/office/drawing/2014/main" id="{4E1801FC-A3F6-20D2-FDFF-E97F88D55CEC}"/>
              </a:ext>
            </a:extLst>
          </p:cNvPr>
          <p:cNvPicPr>
            <a:picLocks noChangeAspect="1"/>
          </p:cNvPicPr>
          <p:nvPr/>
        </p:nvPicPr>
        <p:blipFill>
          <a:blip r:embed="rId2"/>
          <a:stretch>
            <a:fillRect/>
          </a:stretch>
        </p:blipFill>
        <p:spPr>
          <a:xfrm>
            <a:off x="5366233" y="83693"/>
            <a:ext cx="6676133" cy="2269885"/>
          </a:xfrm>
          <a:prstGeom prst="rect">
            <a:avLst/>
          </a:prstGeom>
        </p:spPr>
      </p:pic>
      <p:sp>
        <p:nvSpPr>
          <p:cNvPr id="27" name="sketch line">
            <a:extLst>
              <a:ext uri="{FF2B5EF4-FFF2-40B4-BE49-F238E27FC236}">
                <a16:creationId xmlns:a16="http://schemas.microsoft.com/office/drawing/2014/main" id="{6B5FF7CD-712E-4187-BFF5-B192FFB33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005089"/>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Satisfactory Arachnophobia mode checkbox with description letting the user know that turning this one results in spiders being swapped with cats.">
            <a:extLst>
              <a:ext uri="{FF2B5EF4-FFF2-40B4-BE49-F238E27FC236}">
                <a16:creationId xmlns:a16="http://schemas.microsoft.com/office/drawing/2014/main" id="{AC385E52-1221-6878-8078-CC6A5D726FC7}"/>
              </a:ext>
            </a:extLst>
          </p:cNvPr>
          <p:cNvPicPr>
            <a:picLocks noChangeAspect="1"/>
          </p:cNvPicPr>
          <p:nvPr/>
        </p:nvPicPr>
        <p:blipFill>
          <a:blip r:embed="rId3"/>
          <a:stretch>
            <a:fillRect/>
          </a:stretch>
        </p:blipFill>
        <p:spPr>
          <a:xfrm>
            <a:off x="5515606" y="2814201"/>
            <a:ext cx="6526760" cy="3867104"/>
          </a:xfrm>
          <a:prstGeom prst="rect">
            <a:avLst/>
          </a:prstGeom>
        </p:spPr>
      </p:pic>
    </p:spTree>
    <p:extLst>
      <p:ext uri="{BB962C8B-B14F-4D97-AF65-F5344CB8AC3E}">
        <p14:creationId xmlns:p14="http://schemas.microsoft.com/office/powerpoint/2010/main" val="1354473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BBF1-223C-AF73-05B1-B0AB4B83AD4C}"/>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100" kern="1200">
                <a:solidFill>
                  <a:schemeClr val="tx1"/>
                </a:solidFill>
                <a:latin typeface="+mj-lt"/>
                <a:ea typeface="+mj-ea"/>
                <a:cs typeface="+mj-cs"/>
              </a:rPr>
              <a:t>Satisfactory Examples #2</a:t>
            </a:r>
            <a:endParaRPr lang="en-US" sz="5100" kern="1200" dirty="0">
              <a:solidFill>
                <a:schemeClr val="tx1"/>
              </a:solidFill>
              <a:latin typeface="+mj-lt"/>
              <a:ea typeface="+mj-ea"/>
              <a:cs typeface="+mj-cs"/>
            </a:endParaRPr>
          </a:p>
        </p:txBody>
      </p:sp>
      <p:sp>
        <p:nvSpPr>
          <p:cNvPr id="3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Satisfactory's Misophonia mode checkbox that disables some repetitive sounds like chewing and drinking.">
            <a:extLst>
              <a:ext uri="{FF2B5EF4-FFF2-40B4-BE49-F238E27FC236}">
                <a16:creationId xmlns:a16="http://schemas.microsoft.com/office/drawing/2014/main" id="{0CFA016C-B2A2-A3BF-9D17-3C206C92261C}"/>
              </a:ext>
            </a:extLst>
          </p:cNvPr>
          <p:cNvPicPr>
            <a:picLocks noChangeAspect="1"/>
          </p:cNvPicPr>
          <p:nvPr/>
        </p:nvPicPr>
        <p:blipFill>
          <a:blip r:embed="rId2"/>
          <a:stretch>
            <a:fillRect/>
          </a:stretch>
        </p:blipFill>
        <p:spPr>
          <a:xfrm>
            <a:off x="6321653" y="122233"/>
            <a:ext cx="4131760" cy="3666937"/>
          </a:xfrm>
          <a:prstGeom prst="rect">
            <a:avLst/>
          </a:prstGeom>
        </p:spPr>
      </p:pic>
      <p:pic>
        <p:nvPicPr>
          <p:cNvPr id="3" name="Picture 2" descr="Satisfactory User Interface settings with options to adjust tooltip scaling, showing text labels for radial menus, dark mode for the shop screen, and adjusting the color of various visual indicators in game.">
            <a:extLst>
              <a:ext uri="{FF2B5EF4-FFF2-40B4-BE49-F238E27FC236}">
                <a16:creationId xmlns:a16="http://schemas.microsoft.com/office/drawing/2014/main" id="{459A4DB4-3264-CD57-5F70-549127082E01}"/>
              </a:ext>
            </a:extLst>
          </p:cNvPr>
          <p:cNvPicPr>
            <a:picLocks noChangeAspect="1"/>
          </p:cNvPicPr>
          <p:nvPr/>
        </p:nvPicPr>
        <p:blipFill>
          <a:blip r:embed="rId3"/>
          <a:stretch>
            <a:fillRect/>
          </a:stretch>
        </p:blipFill>
        <p:spPr>
          <a:xfrm>
            <a:off x="5779978" y="3914555"/>
            <a:ext cx="5504808" cy="2821212"/>
          </a:xfrm>
          <a:prstGeom prst="rect">
            <a:avLst/>
          </a:prstGeom>
        </p:spPr>
      </p:pic>
    </p:spTree>
    <p:extLst>
      <p:ext uri="{BB962C8B-B14F-4D97-AF65-F5344CB8AC3E}">
        <p14:creationId xmlns:p14="http://schemas.microsoft.com/office/powerpoint/2010/main" val="19905670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300</TotalTime>
  <Words>296</Words>
  <Application>Microsoft Office PowerPoint</Application>
  <PresentationFormat>Widescreen</PresentationFormat>
  <Paragraphs>53</Paragraphs>
  <Slides>13</Slides>
  <Notes>2</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Consolas</vt:lpstr>
      <vt:lpstr>Office Theme</vt:lpstr>
      <vt:lpstr>From Keyboards to Dice</vt:lpstr>
      <vt:lpstr>When everybody plays, we all win.</vt:lpstr>
      <vt:lpstr>Myths</vt:lpstr>
      <vt:lpstr>Ways to make things accessible</vt:lpstr>
      <vt:lpstr>Accessibility Benefits All</vt:lpstr>
      <vt:lpstr>Wingspan Visually Friendly Cards</vt:lpstr>
      <vt:lpstr>Last of Us Examples</vt:lpstr>
      <vt:lpstr>Satisfactory Examples</vt:lpstr>
      <vt:lpstr>Satisfactory Examples #2</vt:lpstr>
      <vt:lpstr>Representation &amp; Inclusion</vt:lpstr>
      <vt:lpstr>Hellblade Senua’s Sacrifice Example</vt:lpstr>
      <vt:lpstr>Resources</vt:lpstr>
      <vt:lpstr>Thank You! /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Erissa Duvall</dc:creator>
  <cp:lastModifiedBy>Erissa Duvall</cp:lastModifiedBy>
  <cp:revision>15</cp:revision>
  <dcterms:created xsi:type="dcterms:W3CDTF">2024-06-09T01:30:33Z</dcterms:created>
  <dcterms:modified xsi:type="dcterms:W3CDTF">2024-06-09T15:52:54Z</dcterms:modified>
</cp:coreProperties>
</file>

<file path=docProps/thumbnail.jpeg>
</file>